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4" r:id="rId4"/>
    <p:sldId id="272" r:id="rId5"/>
    <p:sldId id="273" r:id="rId6"/>
    <p:sldId id="274" r:id="rId7"/>
    <p:sldId id="277" r:id="rId8"/>
    <p:sldId id="275" r:id="rId9"/>
    <p:sldId id="27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13-Aug-19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13-Aug-19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IN" dirty="0" smtClean="0"/>
              <a:t/>
            </a:r>
            <a:br>
              <a:rPr lang="en-IN" dirty="0" smtClean="0"/>
            </a:br>
            <a:r>
              <a:rPr lang="en-IN" b="1" dirty="0" smtClean="0">
                <a:solidFill>
                  <a:srgbClr val="00B050"/>
                </a:solidFill>
              </a:rPr>
              <a:t>CANNABIS INDICA</a:t>
            </a:r>
            <a:r>
              <a:rPr lang="en-IN" dirty="0"/>
              <a:t/>
            </a:r>
            <a:br>
              <a:rPr lang="en-IN" dirty="0"/>
            </a:br>
            <a:r>
              <a:rPr lang="en-IN" dirty="0" smtClean="0"/>
              <a:t/>
            </a:r>
            <a:br>
              <a:rPr lang="en-IN" dirty="0" smtClean="0"/>
            </a:br>
            <a:r>
              <a:rPr lang="en-US" sz="2400" b="1" dirty="0" smtClean="0">
                <a:solidFill>
                  <a:srgbClr val="FF0000"/>
                </a:solidFill>
              </a:rPr>
              <a:t>Dr.P.R.SAIJI</a:t>
            </a: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ASSOCIATE PROFESSOR</a:t>
            </a:r>
            <a:br>
              <a:rPr lang="en-US" sz="2400" b="1" dirty="0" smtClean="0">
                <a:solidFill>
                  <a:srgbClr val="FF0000"/>
                </a:solidFill>
              </a:rPr>
            </a:br>
            <a:r>
              <a:rPr lang="en-US" sz="2400" b="1" dirty="0" smtClean="0">
                <a:solidFill>
                  <a:srgbClr val="FF0000"/>
                </a:solidFill>
              </a:rPr>
              <a:t>DEPT OF MATERIA MEDICA</a:t>
            </a:r>
            <a:br>
              <a:rPr lang="en-US" sz="2400" b="1" dirty="0" smtClean="0">
                <a:solidFill>
                  <a:srgbClr val="FF0000"/>
                </a:solidFill>
              </a:rPr>
            </a:br>
            <a:endParaRPr lang="en-IN" sz="2400" dirty="0"/>
          </a:p>
        </p:txBody>
      </p:sp>
      <p:pic>
        <p:nvPicPr>
          <p:cNvPr id="15362" name="Picture 2" descr="C:\Users\User\Downloads\Cannabis Indic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34200" y="3083572"/>
            <a:ext cx="2202873" cy="37744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0718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IN" sz="3600" dirty="0" smtClean="0"/>
              <a:t>MIND.</a:t>
            </a:r>
            <a:br>
              <a:rPr lang="en-IN" sz="3600" dirty="0" smtClean="0"/>
            </a:br>
            <a:r>
              <a:rPr lang="en-IN" sz="3600" dirty="0" smtClean="0"/>
              <a:t>	Excessive </a:t>
            </a:r>
            <a:r>
              <a:rPr lang="en-IN" sz="3600" dirty="0"/>
              <a:t>loquacity; exuberance of spirits. </a:t>
            </a:r>
            <a:r>
              <a:rPr lang="en-IN" sz="3600" dirty="0">
                <a:solidFill>
                  <a:srgbClr val="FF0000"/>
                </a:solidFill>
              </a:rPr>
              <a:t>Time seems too long; seconds seem ages; a few rods an immense distance. </a:t>
            </a:r>
            <a:r>
              <a:rPr lang="en-IN" sz="3600" dirty="0"/>
              <a:t>Constantly theorizing. </a:t>
            </a:r>
            <a:r>
              <a:rPr lang="en-IN" sz="3600" dirty="0" smtClean="0"/>
              <a:t/>
            </a:r>
            <a:br>
              <a:rPr lang="en-IN" sz="3600" dirty="0" smtClean="0"/>
            </a:br>
            <a:r>
              <a:rPr lang="en-IN" sz="3600" dirty="0"/>
              <a:t>	</a:t>
            </a:r>
            <a:r>
              <a:rPr lang="en-IN" sz="3600" dirty="0" smtClean="0"/>
              <a:t>Anxious </a:t>
            </a:r>
            <a:r>
              <a:rPr lang="en-IN" sz="3600" dirty="0"/>
              <a:t>depression; constant fear of becoming insane. Mania, must constantly move. Very </a:t>
            </a:r>
            <a:r>
              <a:rPr lang="en-IN" sz="3600" dirty="0">
                <a:solidFill>
                  <a:srgbClr val="FF0000"/>
                </a:solidFill>
              </a:rPr>
              <a:t>forgetful</a:t>
            </a:r>
            <a:r>
              <a:rPr lang="en-IN" sz="3600" dirty="0"/>
              <a:t>; cannot finish sentence. </a:t>
            </a:r>
            <a:endParaRPr lang="en-IN" sz="3200" dirty="0"/>
          </a:p>
        </p:txBody>
      </p:sp>
    </p:spTree>
    <p:extLst>
      <p:ext uri="{BB962C8B-B14F-4D97-AF65-F5344CB8AC3E}">
        <p14:creationId xmlns="" xmlns:p14="http://schemas.microsoft.com/office/powerpoint/2010/main" val="608240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6202362"/>
          </a:xfrm>
        </p:spPr>
        <p:txBody>
          <a:bodyPr>
            <a:normAutofit/>
          </a:bodyPr>
          <a:lstStyle/>
          <a:p>
            <a:pPr algn="l"/>
            <a:r>
              <a:rPr lang="en-IN" sz="3200" dirty="0" smtClean="0"/>
              <a:t>	</a:t>
            </a:r>
            <a:r>
              <a:rPr lang="en-IN" sz="3600" dirty="0" smtClean="0"/>
              <a:t>Is </a:t>
            </a:r>
            <a:r>
              <a:rPr lang="en-IN" sz="3600" dirty="0"/>
              <a:t>lost in delicious thought. Uncontrollable laughter. Delirium tremens. Clairvoyance. Emotional excitement; rapid change of mood. </a:t>
            </a:r>
            <a:r>
              <a:rPr lang="en-IN" sz="3600" dirty="0" smtClean="0"/>
              <a:t/>
            </a:r>
            <a:br>
              <a:rPr lang="en-IN" sz="3600" dirty="0" smtClean="0"/>
            </a:br>
            <a:r>
              <a:rPr lang="en-IN" sz="3600" dirty="0"/>
              <a:t>	</a:t>
            </a:r>
            <a:r>
              <a:rPr lang="en-IN" sz="3600" dirty="0" smtClean="0"/>
              <a:t>Cannot </a:t>
            </a:r>
            <a:r>
              <a:rPr lang="en-IN" sz="3600" dirty="0"/>
              <a:t>realize her identity, chronic vertigo as of floating off.</a:t>
            </a:r>
          </a:p>
        </p:txBody>
      </p:sp>
      <p:pic>
        <p:nvPicPr>
          <p:cNvPr id="2050" name="Picture 2" descr="C:\Users\User\Downloads\image_Patient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105400" y="4495800"/>
            <a:ext cx="4038600" cy="2362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98895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049962"/>
          </a:xfrm>
        </p:spPr>
        <p:txBody>
          <a:bodyPr>
            <a:normAutofit/>
          </a:bodyPr>
          <a:lstStyle/>
          <a:p>
            <a:pPr algn="l"/>
            <a:r>
              <a:rPr lang="en-IN" sz="3600" dirty="0" smtClean="0"/>
              <a:t>HEAD.</a:t>
            </a:r>
            <a:br>
              <a:rPr lang="en-IN" sz="3600" dirty="0" smtClean="0"/>
            </a:br>
            <a:r>
              <a:rPr lang="en-IN" sz="3600" dirty="0" smtClean="0"/>
              <a:t>Feels </a:t>
            </a:r>
            <a:r>
              <a:rPr lang="en-IN" sz="3600" dirty="0"/>
              <a:t>as if top of head were </a:t>
            </a:r>
            <a:r>
              <a:rPr lang="en-IN" sz="3600" dirty="0">
                <a:solidFill>
                  <a:srgbClr val="FF0000"/>
                </a:solidFill>
              </a:rPr>
              <a:t>opening and shutting and as if </a:t>
            </a:r>
            <a:r>
              <a:rPr lang="en-IN" sz="3600" dirty="0" err="1">
                <a:solidFill>
                  <a:srgbClr val="FF0000"/>
                </a:solidFill>
              </a:rPr>
              <a:t>calvarium</a:t>
            </a:r>
            <a:r>
              <a:rPr lang="en-IN" sz="3600" dirty="0">
                <a:solidFill>
                  <a:srgbClr val="FF0000"/>
                </a:solidFill>
              </a:rPr>
              <a:t> were being lifted</a:t>
            </a:r>
            <a:r>
              <a:rPr lang="en-IN" sz="3600" dirty="0"/>
              <a:t>. Shocks through brain (Aloe; Coca). </a:t>
            </a:r>
            <a:r>
              <a:rPr lang="en-IN" sz="3600" dirty="0" smtClean="0"/>
              <a:t/>
            </a:r>
            <a:br>
              <a:rPr lang="en-IN" sz="3600" dirty="0" smtClean="0"/>
            </a:br>
            <a:r>
              <a:rPr lang="en-IN" sz="3600" dirty="0" smtClean="0">
                <a:solidFill>
                  <a:srgbClr val="FF0000"/>
                </a:solidFill>
              </a:rPr>
              <a:t>Uremic </a:t>
            </a:r>
            <a:r>
              <a:rPr lang="en-IN" sz="3600" dirty="0">
                <a:solidFill>
                  <a:srgbClr val="FF0000"/>
                </a:solidFill>
              </a:rPr>
              <a:t>headache</a:t>
            </a:r>
            <a:r>
              <a:rPr lang="en-IN" sz="3600" dirty="0"/>
              <a:t>. Throbbing and weight at occiput. </a:t>
            </a:r>
            <a:r>
              <a:rPr lang="en-IN" sz="3600" dirty="0" smtClean="0"/>
              <a:t/>
            </a:r>
            <a:br>
              <a:rPr lang="en-IN" sz="3600" dirty="0" smtClean="0"/>
            </a:br>
            <a:r>
              <a:rPr lang="en-IN" sz="3600" dirty="0" smtClean="0"/>
              <a:t>Headache </a:t>
            </a:r>
            <a:r>
              <a:rPr lang="en-IN" sz="3600" dirty="0"/>
              <a:t>with flatulence. </a:t>
            </a:r>
            <a:r>
              <a:rPr lang="en-IN" sz="3600" dirty="0" smtClean="0"/>
              <a:t/>
            </a:r>
            <a:br>
              <a:rPr lang="en-IN" sz="3600" dirty="0" smtClean="0"/>
            </a:br>
            <a:r>
              <a:rPr lang="en-IN" sz="3600" dirty="0" smtClean="0"/>
              <a:t>Involuntary </a:t>
            </a:r>
            <a:r>
              <a:rPr lang="en-IN" sz="3600" dirty="0"/>
              <a:t>shaking of head. Migraine attack preceded by unusual excitement with loquacity.</a:t>
            </a:r>
          </a:p>
        </p:txBody>
      </p:sp>
    </p:spTree>
    <p:extLst>
      <p:ext uri="{BB962C8B-B14F-4D97-AF65-F5344CB8AC3E}">
        <p14:creationId xmlns="" xmlns:p14="http://schemas.microsoft.com/office/powerpoint/2010/main" val="895909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3200" cy="6126162"/>
          </a:xfrm>
        </p:spPr>
        <p:txBody>
          <a:bodyPr>
            <a:noAutofit/>
          </a:bodyPr>
          <a:lstStyle/>
          <a:p>
            <a:pPr algn="l"/>
            <a:r>
              <a:rPr lang="en-IN" sz="3600" dirty="0" smtClean="0"/>
              <a:t>EYES.</a:t>
            </a:r>
            <a:br>
              <a:rPr lang="en-IN" sz="3600" dirty="0" smtClean="0"/>
            </a:br>
            <a:r>
              <a:rPr lang="en-IN" sz="3600" dirty="0" smtClean="0"/>
              <a:t>Fixed</a:t>
            </a:r>
            <a:r>
              <a:rPr lang="en-IN" sz="3600" dirty="0"/>
              <a:t>. Letters run together when reading. Clairvoyance. Spectral illusions without terror.</a:t>
            </a:r>
            <a:br>
              <a:rPr lang="en-IN" sz="3600" dirty="0"/>
            </a:br>
            <a:r>
              <a:rPr lang="en-IN" sz="3600" dirty="0"/>
              <a:t/>
            </a:r>
            <a:br>
              <a:rPr lang="en-IN" sz="3600" dirty="0"/>
            </a:br>
            <a:r>
              <a:rPr lang="en-IN" sz="3600" dirty="0" smtClean="0"/>
              <a:t>EARS.</a:t>
            </a:r>
            <a:br>
              <a:rPr lang="en-IN" sz="3600" dirty="0" smtClean="0"/>
            </a:br>
            <a:r>
              <a:rPr lang="en-IN" sz="3600" dirty="0" smtClean="0"/>
              <a:t>Throbbing</a:t>
            </a:r>
            <a:r>
              <a:rPr lang="en-IN" sz="3600" dirty="0"/>
              <a:t>, buzzing, and ringing. Noise like boiling water. Extreme sensitiveness to noise.</a:t>
            </a:r>
            <a:br>
              <a:rPr lang="en-IN" sz="3600" dirty="0"/>
            </a:br>
            <a:r>
              <a:rPr lang="en-IN" sz="3600" dirty="0"/>
              <a:t/>
            </a:r>
            <a:br>
              <a:rPr lang="en-IN" sz="3600" dirty="0"/>
            </a:br>
            <a:endParaRPr lang="en-IN" sz="3600" dirty="0"/>
          </a:p>
        </p:txBody>
      </p:sp>
      <p:pic>
        <p:nvPicPr>
          <p:cNvPr id="1126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77891" y="0"/>
            <a:ext cx="243840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077079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6126162"/>
          </a:xfrm>
        </p:spPr>
        <p:txBody>
          <a:bodyPr>
            <a:normAutofit/>
          </a:bodyPr>
          <a:lstStyle/>
          <a:p>
            <a:pPr algn="l"/>
            <a:r>
              <a:rPr lang="en-IN" sz="3600" dirty="0"/>
              <a:t>FACE.</a:t>
            </a:r>
            <a:br>
              <a:rPr lang="en-IN" sz="3600" dirty="0"/>
            </a:br>
            <a:r>
              <a:rPr lang="en-IN" sz="3600" dirty="0"/>
              <a:t>Expression drowsy and stupid. Lips glued together. </a:t>
            </a:r>
            <a:r>
              <a:rPr lang="en-IN" sz="3600" dirty="0" smtClean="0"/>
              <a:t/>
            </a:r>
            <a:br>
              <a:rPr lang="en-IN" sz="3600" dirty="0" smtClean="0"/>
            </a:br>
            <a:r>
              <a:rPr lang="en-IN" sz="3600" dirty="0" smtClean="0"/>
              <a:t>Grinding </a:t>
            </a:r>
            <a:r>
              <a:rPr lang="en-IN" sz="3600" dirty="0"/>
              <a:t>of teeth in sleep. Mouth and lips dry. </a:t>
            </a:r>
            <a:r>
              <a:rPr lang="en-IN" sz="3600" dirty="0" smtClean="0"/>
              <a:t>Saliva </a:t>
            </a:r>
            <a:r>
              <a:rPr lang="en-IN" sz="3600" dirty="0"/>
              <a:t>thick, frothy, and sticky.</a:t>
            </a:r>
          </a:p>
        </p:txBody>
      </p:sp>
      <p:pic>
        <p:nvPicPr>
          <p:cNvPr id="10242" name="Picture 2" descr="C:\Users\User\Downloads\how-to-stop-grinding-your-teeth.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91200" y="3200400"/>
            <a:ext cx="3352800" cy="3657601"/>
          </a:xfrm>
          <a:prstGeom prst="rect">
            <a:avLst/>
          </a:prstGeom>
          <a:noFill/>
          <a:extLst>
            <a:ext uri="{909E8E84-426E-40DD-AFC4-6F175D3DCCD1}">
              <a14:hiddenFill xmlns=""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92616" y="20782"/>
            <a:ext cx="3351384" cy="3255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81908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IN" sz="3600" dirty="0" smtClean="0"/>
              <a:t>STOMACH.</a:t>
            </a:r>
            <a:br>
              <a:rPr lang="en-IN" sz="3600" dirty="0" smtClean="0"/>
            </a:br>
            <a:r>
              <a:rPr lang="en-IN" sz="3600" dirty="0" smtClean="0"/>
              <a:t>Increased </a:t>
            </a:r>
            <a:r>
              <a:rPr lang="en-IN" sz="3600" dirty="0"/>
              <a:t>appetite. Pain at cardiac orifice; better, pressure. </a:t>
            </a:r>
            <a:r>
              <a:rPr lang="en-IN" sz="3600" dirty="0" smtClean="0"/>
              <a:t/>
            </a:r>
            <a:br>
              <a:rPr lang="en-IN" sz="3600" dirty="0" smtClean="0"/>
            </a:br>
            <a:r>
              <a:rPr lang="en-IN" sz="3600" dirty="0" smtClean="0"/>
              <a:t>Distension. </a:t>
            </a:r>
            <a:r>
              <a:rPr lang="en-IN" sz="3600" dirty="0"/>
              <a:t>Pyloric spasm. </a:t>
            </a:r>
            <a:r>
              <a:rPr lang="en-IN" sz="3600" dirty="0" smtClean="0"/>
              <a:t/>
            </a:r>
            <a:br>
              <a:rPr lang="en-IN" sz="3600" dirty="0" smtClean="0"/>
            </a:br>
            <a:r>
              <a:rPr lang="en-IN" sz="3600" dirty="0" smtClean="0"/>
              <a:t>Sensation </a:t>
            </a:r>
            <a:r>
              <a:rPr lang="en-IN" sz="3600" dirty="0"/>
              <a:t>of extreme tension in abdominal vessels-feel distended to bursting.</a:t>
            </a:r>
            <a:br>
              <a:rPr lang="en-IN" sz="3600" dirty="0"/>
            </a:br>
            <a:r>
              <a:rPr lang="en-IN" sz="3600" dirty="0"/>
              <a:t/>
            </a:r>
            <a:br>
              <a:rPr lang="en-IN" sz="3600" dirty="0"/>
            </a:br>
            <a:r>
              <a:rPr lang="en-IN" sz="3600" dirty="0" smtClean="0"/>
              <a:t>RECTUM.</a:t>
            </a:r>
            <a:br>
              <a:rPr lang="en-IN" sz="3600" dirty="0" smtClean="0"/>
            </a:br>
            <a:r>
              <a:rPr lang="en-IN" sz="3600" dirty="0" smtClean="0"/>
              <a:t>Sensation </a:t>
            </a:r>
            <a:r>
              <a:rPr lang="en-IN" sz="3600" dirty="0"/>
              <a:t>in anus as if sitting on a ball.</a:t>
            </a:r>
          </a:p>
        </p:txBody>
      </p:sp>
    </p:spTree>
    <p:extLst>
      <p:ext uri="{BB962C8B-B14F-4D97-AF65-F5344CB8AC3E}">
        <p14:creationId xmlns="" xmlns:p14="http://schemas.microsoft.com/office/powerpoint/2010/main" val="3353686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IN" sz="3600" dirty="0" smtClean="0"/>
              <a:t>URINARY.</a:t>
            </a:r>
            <a:br>
              <a:rPr lang="en-IN" sz="3600" dirty="0" smtClean="0"/>
            </a:br>
            <a:r>
              <a:rPr lang="en-IN" sz="3600" dirty="0" smtClean="0"/>
              <a:t>Urine </a:t>
            </a:r>
            <a:r>
              <a:rPr lang="en-IN" sz="3600" dirty="0"/>
              <a:t>loaded with slimy mucus. Must strain; dribbling; has to wait some time before the urine flows. </a:t>
            </a:r>
            <a:r>
              <a:rPr lang="en-IN" sz="3600" dirty="0" smtClean="0"/>
              <a:t/>
            </a:r>
            <a:br>
              <a:rPr lang="en-IN" sz="3600" dirty="0" smtClean="0"/>
            </a:br>
            <a:r>
              <a:rPr lang="en-IN" sz="3600" dirty="0" smtClean="0"/>
              <a:t>Stitches </a:t>
            </a:r>
            <a:r>
              <a:rPr lang="en-IN" sz="3600" dirty="0"/>
              <a:t>and burning in urethra. Dull pain in region of right kidney.</a:t>
            </a:r>
          </a:p>
        </p:txBody>
      </p:sp>
    </p:spTree>
    <p:extLst>
      <p:ext uri="{BB962C8B-B14F-4D97-AF65-F5344CB8AC3E}">
        <p14:creationId xmlns="" xmlns:p14="http://schemas.microsoft.com/office/powerpoint/2010/main" val="2636968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IN" sz="3600" dirty="0" smtClean="0"/>
              <a:t>MALE.</a:t>
            </a:r>
            <a:br>
              <a:rPr lang="en-IN" sz="3600" dirty="0" smtClean="0"/>
            </a:br>
            <a:r>
              <a:rPr lang="en-IN" sz="3600" dirty="0" smtClean="0"/>
              <a:t>After </a:t>
            </a:r>
            <a:r>
              <a:rPr lang="en-IN" sz="3600" dirty="0"/>
              <a:t>sexual intercourse, backache. </a:t>
            </a:r>
            <a:r>
              <a:rPr lang="en-IN" sz="3600" dirty="0" smtClean="0"/>
              <a:t/>
            </a:r>
            <a:br>
              <a:rPr lang="en-IN" sz="3600" dirty="0" smtClean="0"/>
            </a:br>
            <a:r>
              <a:rPr lang="en-IN" sz="3600" dirty="0" smtClean="0"/>
              <a:t>Oozing </a:t>
            </a:r>
            <a:r>
              <a:rPr lang="en-IN" sz="3600" dirty="0"/>
              <a:t>of white, </a:t>
            </a:r>
            <a:r>
              <a:rPr lang="en-IN" sz="3600" dirty="0" err="1"/>
              <a:t>glairy</a:t>
            </a:r>
            <a:r>
              <a:rPr lang="en-IN" sz="3600" dirty="0"/>
              <a:t> mucus from glans. Satyriasis. Prolonged thrill. </a:t>
            </a:r>
            <a:r>
              <a:rPr lang="en-IN" sz="3600" dirty="0" smtClean="0"/>
              <a:t/>
            </a:r>
            <a:br>
              <a:rPr lang="en-IN" sz="3600" dirty="0" smtClean="0"/>
            </a:br>
            <a:r>
              <a:rPr lang="en-IN" sz="3600" dirty="0" err="1" smtClean="0"/>
              <a:t>Chordee</a:t>
            </a:r>
            <a:r>
              <a:rPr lang="en-IN" sz="3600" dirty="0"/>
              <a:t>. </a:t>
            </a:r>
            <a:r>
              <a:rPr lang="en-IN" sz="3600" dirty="0" smtClean="0"/>
              <a:t/>
            </a:r>
            <a:br>
              <a:rPr lang="en-IN" sz="3600" dirty="0" smtClean="0"/>
            </a:br>
            <a:r>
              <a:rPr lang="en-IN" sz="3600" dirty="0" smtClean="0"/>
              <a:t>Sensation </a:t>
            </a:r>
            <a:r>
              <a:rPr lang="en-IN" sz="3600" dirty="0"/>
              <a:t>of swelling in perineum or near anus, as if sitting on a ball.</a:t>
            </a:r>
          </a:p>
        </p:txBody>
      </p:sp>
    </p:spTree>
    <p:extLst>
      <p:ext uri="{BB962C8B-B14F-4D97-AF65-F5344CB8AC3E}">
        <p14:creationId xmlns="" xmlns:p14="http://schemas.microsoft.com/office/powerpoint/2010/main" val="1626331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5821362"/>
          </a:xfrm>
        </p:spPr>
        <p:txBody>
          <a:bodyPr>
            <a:normAutofit/>
          </a:bodyPr>
          <a:lstStyle/>
          <a:p>
            <a:pPr algn="l"/>
            <a:r>
              <a:rPr lang="en-IN" sz="3600" dirty="0" smtClean="0"/>
              <a:t>FEMALE.</a:t>
            </a:r>
            <a:br>
              <a:rPr lang="en-IN" sz="3600" dirty="0" smtClean="0"/>
            </a:br>
            <a:r>
              <a:rPr lang="en-IN" sz="3600" dirty="0" smtClean="0"/>
              <a:t>Menses </a:t>
            </a:r>
            <a:r>
              <a:rPr lang="en-IN" sz="3600" dirty="0"/>
              <a:t>profuse, dark, painful, without clots. </a:t>
            </a:r>
            <a:r>
              <a:rPr lang="en-IN" sz="3600" dirty="0" smtClean="0"/>
              <a:t/>
            </a:r>
            <a:br>
              <a:rPr lang="en-IN" sz="3600" dirty="0" smtClean="0"/>
            </a:br>
            <a:r>
              <a:rPr lang="en-IN" sz="3600" dirty="0" smtClean="0"/>
              <a:t>Backache </a:t>
            </a:r>
            <a:r>
              <a:rPr lang="en-IN" sz="3600" dirty="0"/>
              <a:t>during menses. </a:t>
            </a:r>
            <a:r>
              <a:rPr lang="en-IN" sz="3600" dirty="0" smtClean="0"/>
              <a:t/>
            </a:r>
            <a:br>
              <a:rPr lang="en-IN" sz="3600" dirty="0" smtClean="0"/>
            </a:br>
            <a:r>
              <a:rPr lang="en-IN" sz="3600" dirty="0" smtClean="0"/>
              <a:t>Uterine </a:t>
            </a:r>
            <a:r>
              <a:rPr lang="en-IN" sz="3600" dirty="0"/>
              <a:t>colic, with great nervous agitation and sleeplessness. </a:t>
            </a:r>
            <a:r>
              <a:rPr lang="en-IN" sz="3600" dirty="0" smtClean="0"/>
              <a:t/>
            </a:r>
            <a:br>
              <a:rPr lang="en-IN" sz="3600" dirty="0" smtClean="0"/>
            </a:br>
            <a:r>
              <a:rPr lang="en-IN" sz="3600" dirty="0" smtClean="0"/>
              <a:t>Sterility </a:t>
            </a:r>
            <a:r>
              <a:rPr lang="en-IN" sz="3600" dirty="0"/>
              <a:t>(Borax). </a:t>
            </a:r>
            <a:r>
              <a:rPr lang="en-IN" sz="3600" dirty="0" smtClean="0"/>
              <a:t/>
            </a:r>
            <a:br>
              <a:rPr lang="en-IN" sz="3600" dirty="0" smtClean="0"/>
            </a:br>
            <a:r>
              <a:rPr lang="en-IN" sz="3600" dirty="0" smtClean="0"/>
              <a:t>Dysmenorrhea </a:t>
            </a:r>
            <a:r>
              <a:rPr lang="en-IN" sz="3600" dirty="0"/>
              <a:t>with sexual desire.</a:t>
            </a:r>
          </a:p>
        </p:txBody>
      </p:sp>
    </p:spTree>
    <p:extLst>
      <p:ext uri="{BB962C8B-B14F-4D97-AF65-F5344CB8AC3E}">
        <p14:creationId xmlns="" xmlns:p14="http://schemas.microsoft.com/office/powerpoint/2010/main" val="3377755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5592762"/>
          </a:xfrm>
        </p:spPr>
        <p:txBody>
          <a:bodyPr>
            <a:normAutofit/>
          </a:bodyPr>
          <a:lstStyle/>
          <a:p>
            <a:pPr algn="l"/>
            <a:r>
              <a:rPr lang="en-IN" sz="3600" dirty="0" smtClean="0"/>
              <a:t>RESPIRATORY.</a:t>
            </a:r>
            <a:br>
              <a:rPr lang="en-IN" sz="3600" dirty="0" smtClean="0"/>
            </a:br>
            <a:r>
              <a:rPr lang="en-IN" sz="3600" dirty="0" smtClean="0"/>
              <a:t>Humid </a:t>
            </a:r>
            <a:r>
              <a:rPr lang="en-IN" sz="3600" dirty="0"/>
              <a:t>asthma. Chest oppressed with deep, </a:t>
            </a:r>
            <a:r>
              <a:rPr lang="en-IN" sz="3600" dirty="0" err="1"/>
              <a:t>labored</a:t>
            </a:r>
            <a:r>
              <a:rPr lang="en-IN" sz="3600" dirty="0"/>
              <a:t> breathing.</a:t>
            </a:r>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72200" y="3872933"/>
            <a:ext cx="2971800" cy="2985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0815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17136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76800" cy="6126162"/>
          </a:xfrm>
        </p:spPr>
        <p:txBody>
          <a:bodyPr>
            <a:normAutofit/>
          </a:bodyPr>
          <a:lstStyle/>
          <a:p>
            <a:pPr algn="l"/>
            <a:r>
              <a:rPr lang="en-IN" sz="3600" dirty="0" smtClean="0"/>
              <a:t>HEART.</a:t>
            </a:r>
            <a:br>
              <a:rPr lang="en-IN" sz="3600" dirty="0" smtClean="0"/>
            </a:br>
            <a:r>
              <a:rPr lang="en-IN" sz="3600" dirty="0" smtClean="0"/>
              <a:t>Palpitation </a:t>
            </a:r>
            <a:r>
              <a:rPr lang="en-IN" sz="3600" dirty="0"/>
              <a:t>awakes him. Piercing pain, with great oppression. </a:t>
            </a:r>
            <a:r>
              <a:rPr lang="en-IN" sz="3600" dirty="0" smtClean="0"/>
              <a:t/>
            </a:r>
            <a:br>
              <a:rPr lang="en-IN" sz="3600" dirty="0" smtClean="0"/>
            </a:br>
            <a:r>
              <a:rPr lang="en-IN" sz="3600" dirty="0" smtClean="0"/>
              <a:t>Pulse </a:t>
            </a:r>
            <a:r>
              <a:rPr lang="en-IN" sz="3600" dirty="0"/>
              <a:t>very slow (Dig; Kalmia; </a:t>
            </a:r>
            <a:r>
              <a:rPr lang="en-IN" sz="3600" dirty="0" err="1"/>
              <a:t>Apocyn</a:t>
            </a:r>
            <a:r>
              <a:rPr lang="en-IN" sz="3600" dirty="0"/>
              <a:t>).</a:t>
            </a:r>
          </a:p>
        </p:txBody>
      </p:sp>
      <p:pic>
        <p:nvPicPr>
          <p:cNvPr id="1433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506819" y="0"/>
            <a:ext cx="3637182"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83162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pPr algn="l"/>
            <a:r>
              <a:rPr lang="en-IN" sz="3600" dirty="0" smtClean="0"/>
              <a:t>EXTREMITIES.</a:t>
            </a:r>
            <a:br>
              <a:rPr lang="en-IN" sz="3600" dirty="0" smtClean="0"/>
            </a:br>
            <a:r>
              <a:rPr lang="en-IN" sz="3600" dirty="0" smtClean="0"/>
              <a:t>	Pain </a:t>
            </a:r>
            <a:r>
              <a:rPr lang="en-IN" sz="3600" dirty="0"/>
              <a:t>across shoulders and spine; must stoop; cannot walk erect. Thrilling through arms and hands, and from knees down. </a:t>
            </a:r>
            <a:r>
              <a:rPr lang="en-IN" sz="3600" dirty="0" smtClean="0"/>
              <a:t/>
            </a:r>
            <a:br>
              <a:rPr lang="en-IN" sz="3600" dirty="0" smtClean="0"/>
            </a:br>
            <a:r>
              <a:rPr lang="en-IN" sz="3600" dirty="0" smtClean="0"/>
              <a:t>	Entire </a:t>
            </a:r>
            <a:r>
              <a:rPr lang="en-IN" sz="3600" dirty="0"/>
              <a:t>paralysis of the lower extremities. Pain in soles and calves; sharp pains in knees and ankles; very exhausted after a short walk.</a:t>
            </a:r>
          </a:p>
        </p:txBody>
      </p:sp>
      <p:pic>
        <p:nvPicPr>
          <p:cNvPr id="9218" name="Picture 2" descr="C:\Users\User\Downloads\Home-remedies-for-muscle-cramps-in-lower-back-legs-chest-and-arms-you-can-relieve-twitching-and-cramping-muscles-naturally1.jpe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96200" y="4669660"/>
            <a:ext cx="1447800" cy="21606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31008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4525962"/>
          </a:xfrm>
        </p:spPr>
        <p:txBody>
          <a:bodyPr>
            <a:normAutofit/>
          </a:bodyPr>
          <a:lstStyle/>
          <a:p>
            <a:pPr algn="l"/>
            <a:r>
              <a:rPr lang="en-IN" sz="3200" dirty="0" smtClean="0"/>
              <a:t>SLEEP.</a:t>
            </a:r>
            <a:br>
              <a:rPr lang="en-IN" sz="3200" dirty="0" smtClean="0"/>
            </a:br>
            <a:r>
              <a:rPr lang="en-IN" sz="3600" dirty="0" smtClean="0"/>
              <a:t>Very </a:t>
            </a:r>
            <a:r>
              <a:rPr lang="en-IN" sz="3600" dirty="0"/>
              <a:t>sleepy, but unable to do so. </a:t>
            </a:r>
            <a:r>
              <a:rPr lang="en-IN" sz="3600" dirty="0" smtClean="0"/>
              <a:t/>
            </a:r>
            <a:br>
              <a:rPr lang="en-IN" sz="3600" dirty="0" smtClean="0"/>
            </a:br>
            <a:r>
              <a:rPr lang="en-IN" sz="3600" dirty="0" smtClean="0"/>
              <a:t>Obstinate </a:t>
            </a:r>
            <a:r>
              <a:rPr lang="en-IN" sz="3600" dirty="0"/>
              <a:t>and intractable forms of insomnia. </a:t>
            </a:r>
            <a:r>
              <a:rPr lang="en-IN" sz="3600" dirty="0" smtClean="0"/>
              <a:t/>
            </a:r>
            <a:br>
              <a:rPr lang="en-IN" sz="3600" dirty="0" smtClean="0"/>
            </a:br>
            <a:r>
              <a:rPr lang="en-IN" sz="3600" dirty="0" smtClean="0"/>
              <a:t>Catalepsy</a:t>
            </a:r>
            <a:r>
              <a:rPr lang="en-IN" sz="3600" dirty="0"/>
              <a:t>. </a:t>
            </a:r>
            <a:r>
              <a:rPr lang="en-IN" sz="3600" dirty="0" smtClean="0"/>
              <a:t/>
            </a:r>
            <a:br>
              <a:rPr lang="en-IN" sz="3600" dirty="0" smtClean="0"/>
            </a:br>
            <a:r>
              <a:rPr lang="en-IN" sz="3600" dirty="0" smtClean="0"/>
              <a:t>Dreams </a:t>
            </a:r>
            <a:r>
              <a:rPr lang="en-IN" sz="3600" dirty="0"/>
              <a:t>of dead bodies; prophetic. Nightmare.</a:t>
            </a:r>
          </a:p>
        </p:txBody>
      </p:sp>
      <p:pic>
        <p:nvPicPr>
          <p:cNvPr id="8194" name="Picture 2" descr="C:\Users\User\Downloads\bedtime-problem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05201" y="3810000"/>
            <a:ext cx="5638800"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1735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5897562"/>
          </a:xfrm>
        </p:spPr>
        <p:txBody>
          <a:bodyPr>
            <a:normAutofit/>
          </a:bodyPr>
          <a:lstStyle/>
          <a:p>
            <a:pPr algn="l"/>
            <a:r>
              <a:rPr lang="en-IN" sz="3600" dirty="0" smtClean="0"/>
              <a:t>MODALITIES.</a:t>
            </a:r>
            <a:br>
              <a:rPr lang="en-IN" sz="3600" dirty="0" smtClean="0"/>
            </a:br>
            <a:r>
              <a:rPr lang="en-IN" sz="3600" dirty="0" smtClean="0"/>
              <a:t>Worse: morning</a:t>
            </a:r>
            <a:r>
              <a:rPr lang="en-IN" sz="3600" dirty="0"/>
              <a:t>; from coffee, liquor and tobacco; lying on right side. </a:t>
            </a:r>
            <a:r>
              <a:rPr lang="en-IN" sz="3600" dirty="0" smtClean="0"/>
              <a:t/>
            </a:r>
            <a:br>
              <a:rPr lang="en-IN" sz="3600" dirty="0" smtClean="0"/>
            </a:br>
            <a:r>
              <a:rPr lang="en-IN" sz="3600" dirty="0" smtClean="0"/>
              <a:t>Better :from </a:t>
            </a:r>
            <a:r>
              <a:rPr lang="en-IN" sz="3600" dirty="0"/>
              <a:t>fresh air, cold water, rest.</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30537" y="3886200"/>
            <a:ext cx="3120390"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43471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400800" cy="5897562"/>
          </a:xfrm>
        </p:spPr>
        <p:txBody>
          <a:bodyPr>
            <a:normAutofit fontScale="90000"/>
          </a:bodyPr>
          <a:lstStyle/>
          <a:p>
            <a:pPr algn="l"/>
            <a:r>
              <a:rPr lang="en-IN" sz="4000" dirty="0" smtClean="0"/>
              <a:t/>
            </a:r>
            <a:br>
              <a:rPr lang="en-IN" sz="4000" dirty="0" smtClean="0"/>
            </a:br>
            <a:r>
              <a:rPr lang="en-IN" sz="4000" dirty="0" smtClean="0"/>
              <a:t>RELATIONSHIP.</a:t>
            </a:r>
            <a:br>
              <a:rPr lang="en-IN" sz="4000" dirty="0" smtClean="0"/>
            </a:br>
            <a:r>
              <a:rPr lang="en-IN" sz="4000" dirty="0" err="1" smtClean="0"/>
              <a:t>Bellad</a:t>
            </a:r>
            <a:r>
              <a:rPr lang="en-IN" sz="4000" dirty="0"/>
              <a:t>; </a:t>
            </a:r>
            <a:r>
              <a:rPr lang="en-IN" sz="4000" dirty="0" err="1"/>
              <a:t>Hyoscy</a:t>
            </a:r>
            <a:r>
              <a:rPr lang="en-IN" sz="4000" dirty="0"/>
              <a:t>; </a:t>
            </a:r>
            <a:r>
              <a:rPr lang="en-IN" sz="4000" dirty="0" err="1"/>
              <a:t>Stram</a:t>
            </a:r>
            <a:r>
              <a:rPr lang="en-IN" sz="4000" dirty="0"/>
              <a:t>; Laches; Agaric; </a:t>
            </a:r>
            <a:r>
              <a:rPr lang="en-IN" sz="4000" dirty="0" err="1"/>
              <a:t>Anhalon</a:t>
            </a:r>
            <a:r>
              <a:rPr lang="en-IN" sz="4000" dirty="0"/>
              <a:t> (time sense disordered; time periods enormously overestimated, thus, minutes seem hours, </a:t>
            </a:r>
            <a:r>
              <a:rPr lang="en-IN" sz="4000" dirty="0" err="1"/>
              <a:t>etc</a:t>
            </a:r>
            <a:r>
              <a:rPr lang="en-IN" sz="4000" dirty="0"/>
              <a:t>).</a:t>
            </a:r>
            <a:br>
              <a:rPr lang="en-IN" sz="4000" dirty="0"/>
            </a:br>
            <a:r>
              <a:rPr lang="en-IN" sz="4000" dirty="0"/>
              <a:t/>
            </a:r>
            <a:br>
              <a:rPr lang="en-IN" sz="4000" dirty="0"/>
            </a:br>
            <a:r>
              <a:rPr lang="en-IN" sz="4000" dirty="0" smtClean="0"/>
              <a:t>DOSE.</a:t>
            </a:r>
            <a:br>
              <a:rPr lang="en-IN" sz="4000" dirty="0" smtClean="0"/>
            </a:br>
            <a:r>
              <a:rPr lang="en-IN" sz="4000" dirty="0" smtClean="0"/>
              <a:t>Tincture </a:t>
            </a:r>
            <a:r>
              <a:rPr lang="en-IN" sz="4000" dirty="0"/>
              <a:t>and low attenuations</a:t>
            </a:r>
            <a:r>
              <a:rPr lang="en-IN" sz="3200" dirty="0"/>
              <a:t>.</a:t>
            </a:r>
            <a:br>
              <a:rPr lang="en-IN" sz="3200" dirty="0"/>
            </a:br>
            <a:r>
              <a:rPr lang="en-IN" sz="3200" dirty="0"/>
              <a:t/>
            </a:r>
            <a:br>
              <a:rPr lang="en-IN" sz="3200" dirty="0"/>
            </a:br>
            <a:r>
              <a:rPr lang="en-IN" sz="3200" dirty="0"/>
              <a:t> </a:t>
            </a:r>
          </a:p>
        </p:txBody>
      </p:sp>
      <p:pic>
        <p:nvPicPr>
          <p:cNvPr id="1026" name="Picture 2" descr="C:\Users\User\Downloads\ab2f3d1cb360b29029689329e072c560.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172200" y="13854"/>
            <a:ext cx="2971800" cy="68441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55607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0782"/>
            <a:ext cx="9144000" cy="68372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686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pPr algn="l"/>
            <a:r>
              <a:rPr lang="en-IN" dirty="0" smtClean="0"/>
              <a:t>Common Name : Indian Hemp</a:t>
            </a:r>
            <a:br>
              <a:rPr lang="en-IN" dirty="0" smtClean="0"/>
            </a:br>
            <a:r>
              <a:rPr lang="en-IN" dirty="0" smtClean="0"/>
              <a:t>Natural Order: </a:t>
            </a:r>
            <a:r>
              <a:rPr lang="en-IN" dirty="0" err="1" smtClean="0"/>
              <a:t>Urticaceae</a:t>
            </a:r>
            <a:r>
              <a:rPr lang="en-IN" dirty="0" smtClean="0"/>
              <a:t/>
            </a:r>
            <a:br>
              <a:rPr lang="en-IN" dirty="0" smtClean="0"/>
            </a:br>
            <a:r>
              <a:rPr lang="en-IN" dirty="0" smtClean="0"/>
              <a:t>Habitat: Persia And Northern India</a:t>
            </a:r>
            <a:br>
              <a:rPr lang="en-IN" dirty="0" smtClean="0"/>
            </a:br>
            <a:r>
              <a:rPr lang="en-IN" dirty="0" smtClean="0"/>
              <a:t>Preparation: Mother Tincture Prepared From Dry Tops Imported From India.</a:t>
            </a:r>
            <a:endParaRPr lang="en-IN" dirty="0"/>
          </a:p>
        </p:txBody>
      </p:sp>
    </p:spTree>
    <p:extLst>
      <p:ext uri="{BB962C8B-B14F-4D97-AF65-F5344CB8AC3E}">
        <p14:creationId xmlns="" xmlns:p14="http://schemas.microsoft.com/office/powerpoint/2010/main" val="340837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0761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n-IN" sz="3200" dirty="0" smtClean="0"/>
              <a:t>	</a:t>
            </a:r>
            <a:r>
              <a:rPr lang="en-IN" sz="3600" dirty="0" smtClean="0"/>
              <a:t>Inhibits </a:t>
            </a:r>
            <a:r>
              <a:rPr lang="en-IN" sz="3600" dirty="0"/>
              <a:t>the higher faculties and stimulates the imagination to a remarkable degree without any marked stimulation of the lower or animal instinct. </a:t>
            </a:r>
            <a:r>
              <a:rPr lang="en-IN" sz="3600" dirty="0" smtClean="0"/>
              <a:t/>
            </a:r>
            <a:br>
              <a:rPr lang="en-IN" sz="3600" dirty="0" smtClean="0"/>
            </a:br>
            <a:r>
              <a:rPr lang="en-IN" sz="3600" dirty="0"/>
              <a:t>	</a:t>
            </a:r>
            <a:r>
              <a:rPr lang="en-IN" sz="3600" dirty="0" smtClean="0"/>
              <a:t>A </a:t>
            </a:r>
            <a:r>
              <a:rPr lang="en-IN" sz="3600" dirty="0"/>
              <a:t>condition of intense exaltation, in which all perceptions and conceptions, all sensations and all emotions are exaggerated to the utmost degree.</a:t>
            </a:r>
            <a:br>
              <a:rPr lang="en-IN" sz="3600" dirty="0"/>
            </a:br>
            <a:r>
              <a:rPr lang="en-IN" sz="3200" dirty="0"/>
              <a:t/>
            </a:r>
            <a:br>
              <a:rPr lang="en-IN" sz="3200" dirty="0"/>
            </a:br>
            <a:endParaRPr lang="en-IN" sz="3200" dirty="0"/>
          </a:p>
        </p:txBody>
      </p:sp>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086600" y="4509655"/>
            <a:ext cx="2209800" cy="23414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17644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IN" sz="3200" dirty="0" smtClean="0"/>
              <a:t>	</a:t>
            </a:r>
            <a:r>
              <a:rPr lang="en-IN" sz="3600" dirty="0" smtClean="0"/>
              <a:t>Subconscious </a:t>
            </a:r>
            <a:r>
              <a:rPr lang="en-IN" sz="3600" dirty="0"/>
              <a:t>or </a:t>
            </a:r>
            <a:r>
              <a:rPr lang="en-IN" sz="3600" dirty="0">
                <a:solidFill>
                  <a:srgbClr val="FF0000"/>
                </a:solidFill>
              </a:rPr>
              <a:t>dual nature </a:t>
            </a:r>
            <a:r>
              <a:rPr lang="en-IN" sz="3600" dirty="0"/>
              <a:t>state. </a:t>
            </a:r>
            <a:r>
              <a:rPr lang="en-IN" sz="3600" dirty="0" smtClean="0"/>
              <a:t>	Apparently </a:t>
            </a:r>
            <a:r>
              <a:rPr lang="en-IN" sz="3600" dirty="0"/>
              <a:t>under the control of the second self, but, the original self, prevents the performance of acts which are under the domination of the second self. </a:t>
            </a:r>
            <a:r>
              <a:rPr lang="en-IN" sz="3600" dirty="0" smtClean="0"/>
              <a:t/>
            </a:r>
            <a:br>
              <a:rPr lang="en-IN" sz="3600" dirty="0" smtClean="0"/>
            </a:br>
            <a:r>
              <a:rPr lang="en-IN" sz="3600" dirty="0"/>
              <a:t>	</a:t>
            </a:r>
            <a:r>
              <a:rPr lang="en-IN" sz="3600" dirty="0" smtClean="0"/>
              <a:t>Apparently </a:t>
            </a:r>
            <a:r>
              <a:rPr lang="en-IN" sz="3600" dirty="0"/>
              <a:t>the two natures cannot act independently, one acting as a check, upon the </a:t>
            </a:r>
            <a:r>
              <a:rPr lang="en-IN" sz="3600" dirty="0" smtClean="0"/>
              <a:t>other</a:t>
            </a:r>
            <a:endParaRPr lang="en-IN" sz="3600" dirty="0"/>
          </a:p>
        </p:txBody>
      </p:sp>
      <p:pic>
        <p:nvPicPr>
          <p:cNvPr id="1026" name="Picture 2" descr="C:\Users\User\Downloads\schizophrenia-s1-man-with-schizophrenia.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24600" y="4944668"/>
            <a:ext cx="2805545" cy="19064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0071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724400" cy="6126162"/>
          </a:xfrm>
        </p:spPr>
        <p:txBody>
          <a:bodyPr>
            <a:normAutofit/>
          </a:bodyPr>
          <a:lstStyle/>
          <a:p>
            <a:r>
              <a:rPr lang="en-IN" sz="3600" dirty="0"/>
              <a:t>The experimenter feels ever and anon that he is distinct from the subject of the hashish dream and can think rationally.</a:t>
            </a: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57800" y="0"/>
            <a:ext cx="38862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8099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fontScale="90000"/>
          </a:bodyPr>
          <a:lstStyle/>
          <a:p>
            <a:pPr algn="l"/>
            <a:r>
              <a:rPr lang="en-IN" sz="3200" dirty="0" smtClean="0"/>
              <a:t>	</a:t>
            </a:r>
            <a:r>
              <a:rPr lang="en-IN" sz="3700" dirty="0" smtClean="0"/>
              <a:t>Produces </a:t>
            </a:r>
            <a:r>
              <a:rPr lang="en-IN" sz="3700" dirty="0"/>
              <a:t>the most remarkable </a:t>
            </a:r>
            <a:r>
              <a:rPr lang="en-IN" sz="3700" dirty="0">
                <a:solidFill>
                  <a:srgbClr val="FF0000"/>
                </a:solidFill>
              </a:rPr>
              <a:t>hallucinations</a:t>
            </a:r>
            <a:r>
              <a:rPr lang="en-IN" sz="3700" dirty="0"/>
              <a:t> and </a:t>
            </a:r>
            <a:r>
              <a:rPr lang="en-IN" sz="3700" dirty="0">
                <a:solidFill>
                  <a:srgbClr val="FF0000"/>
                </a:solidFill>
              </a:rPr>
              <a:t>imaginations</a:t>
            </a:r>
            <a:r>
              <a:rPr lang="en-IN" sz="3700" dirty="0"/>
              <a:t>, exaggeration of the duration of time and extent of space, being most characteristic. Conception of time, space and place is gone. </a:t>
            </a:r>
            <a:r>
              <a:rPr lang="en-IN" sz="3700" dirty="0" smtClean="0"/>
              <a:t/>
            </a:r>
            <a:br>
              <a:rPr lang="en-IN" sz="3700" dirty="0" smtClean="0"/>
            </a:br>
            <a:r>
              <a:rPr lang="en-IN" sz="3700" dirty="0"/>
              <a:t>	</a:t>
            </a:r>
            <a:r>
              <a:rPr lang="en-IN" sz="3700" dirty="0" smtClean="0"/>
              <a:t>Extremely </a:t>
            </a:r>
            <a:r>
              <a:rPr lang="en-IN" sz="3700" dirty="0"/>
              <a:t>happy and contented, nothing troubles. Ideas crowd upon each other. </a:t>
            </a:r>
            <a:r>
              <a:rPr lang="en-IN" sz="3700" dirty="0" smtClean="0"/>
              <a:t/>
            </a:r>
            <a:br>
              <a:rPr lang="en-IN" sz="3700" dirty="0" smtClean="0"/>
            </a:br>
            <a:r>
              <a:rPr lang="en-IN" sz="3700" dirty="0"/>
              <a:t>	</a:t>
            </a:r>
            <a:r>
              <a:rPr lang="en-IN" sz="3700" dirty="0" smtClean="0"/>
              <a:t>Has </a:t>
            </a:r>
            <a:r>
              <a:rPr lang="en-IN" sz="3700" dirty="0"/>
              <a:t>great soothing influence in many nervous disorders, like epilepsy, mania, dementia, delirium tremens, and irritable reflexes. </a:t>
            </a:r>
            <a:r>
              <a:rPr lang="en-IN" sz="3700" dirty="0" smtClean="0"/>
              <a:t>Exophthalmic </a:t>
            </a:r>
            <a:r>
              <a:rPr lang="en-IN" sz="3700" dirty="0"/>
              <a:t>goitre. Catalepsy.</a:t>
            </a:r>
          </a:p>
        </p:txBody>
      </p:sp>
    </p:spTree>
    <p:extLst>
      <p:ext uri="{BB962C8B-B14F-4D97-AF65-F5344CB8AC3E}">
        <p14:creationId xmlns="" xmlns:p14="http://schemas.microsoft.com/office/powerpoint/2010/main" val="1196419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07299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53</Words>
  <Application>Microsoft Office PowerPoint</Application>
  <PresentationFormat>On-screen Show (4:3)</PresentationFormat>
  <Paragraphs>21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CANNABIS INDICA  Dr.P.R.SAIJI ASSOCIATE PROFESSOR DEPT OF MATERIA MEDICA </vt:lpstr>
      <vt:lpstr>Slide 2</vt:lpstr>
      <vt:lpstr>Common Name : Indian Hemp Natural Order: Urticaceae Habitat: Persia And Northern India Preparation: Mother Tincture Prepared From Dry Tops Imported From India.</vt:lpstr>
      <vt:lpstr>Slide 4</vt:lpstr>
      <vt:lpstr> Inhibits the higher faculties and stimulates the imagination to a remarkable degree without any marked stimulation of the lower or animal instinct.   A condition of intense exaltation, in which all perceptions and conceptions, all sensations and all emotions are exaggerated to the utmost degree.  </vt:lpstr>
      <vt:lpstr> Subconscious or dual nature state.  Apparently under the control of the second self, but, the original self, prevents the performance of acts which are under the domination of the second self.   Apparently the two natures cannot act independently, one acting as a check, upon the other</vt:lpstr>
      <vt:lpstr>The experimenter feels ever and anon that he is distinct from the subject of the hashish dream and can think rationally.</vt:lpstr>
      <vt:lpstr> Produces the most remarkable hallucinations and imaginations, exaggeration of the duration of time and extent of space, being most characteristic. Conception of time, space and place is gone.   Extremely happy and contented, nothing troubles. Ideas crowd upon each other.   Has great soothing influence in many nervous disorders, like epilepsy, mania, dementia, delirium tremens, and irritable reflexes. Exophthalmic goitre. Catalepsy.</vt:lpstr>
      <vt:lpstr>Slide 9</vt:lpstr>
      <vt:lpstr>MIND.  Excessive loquacity; exuberance of spirits. Time seems too long; seconds seem ages; a few rods an immense distance. Constantly theorizing.   Anxious depression; constant fear of becoming insane. Mania, must constantly move. Very forgetful; cannot finish sentence. </vt:lpstr>
      <vt:lpstr> Is lost in delicious thought. Uncontrollable laughter. Delirium tremens. Clairvoyance. Emotional excitement; rapid change of mood.   Cannot realize her identity, chronic vertigo as of floating off.</vt:lpstr>
      <vt:lpstr>HEAD. Feels as if top of head were opening and shutting and as if calvarium were being lifted. Shocks through brain (Aloe; Coca).  Uremic headache. Throbbing and weight at occiput.  Headache with flatulence.  Involuntary shaking of head. Migraine attack preceded by unusual excitement with loquacity.</vt:lpstr>
      <vt:lpstr>EYES. Fixed. Letters run together when reading. Clairvoyance. Spectral illusions without terror.  EARS. Throbbing, buzzing, and ringing. Noise like boiling water. Extreme sensitiveness to noise.  </vt:lpstr>
      <vt:lpstr>FACE. Expression drowsy and stupid. Lips glued together.  Grinding of teeth in sleep. Mouth and lips dry. Saliva thick, frothy, and sticky.</vt:lpstr>
      <vt:lpstr>STOMACH. Increased appetite. Pain at cardiac orifice; better, pressure.  Distension. Pyloric spasm.  Sensation of extreme tension in abdominal vessels-feel distended to bursting.  RECTUM. Sensation in anus as if sitting on a ball.</vt:lpstr>
      <vt:lpstr>URINARY. Urine loaded with slimy mucus. Must strain; dribbling; has to wait some time before the urine flows.  Stitches and burning in urethra. Dull pain in region of right kidney.</vt:lpstr>
      <vt:lpstr>MALE. After sexual intercourse, backache.  Oozing of white, glairy mucus from glans. Satyriasis. Prolonged thrill.  Chordee.  Sensation of swelling in perineum or near anus, as if sitting on a ball.</vt:lpstr>
      <vt:lpstr>FEMALE. Menses profuse, dark, painful, without clots.  Backache during menses.  Uterine colic, with great nervous agitation and sleeplessness.  Sterility (Borax).  Dysmenorrhea with sexual desire.</vt:lpstr>
      <vt:lpstr>RESPIRATORY. Humid asthma. Chest oppressed with deep, labored breathing.</vt:lpstr>
      <vt:lpstr>HEART. Palpitation awakes him. Piercing pain, with great oppression.  Pulse very slow (Dig; Kalmia; Apocyn).</vt:lpstr>
      <vt:lpstr>EXTREMITIES.  Pain across shoulders and spine; must stoop; cannot walk erect. Thrilling through arms and hands, and from knees down.   Entire paralysis of the lower extremities. Pain in soles and calves; sharp pains in knees and ankles; very exhausted after a short walk.</vt:lpstr>
      <vt:lpstr>SLEEP. Very sleepy, but unable to do so.  Obstinate and intractable forms of insomnia.  Catalepsy.  Dreams of dead bodies; prophetic. Nightmare.</vt:lpstr>
      <vt:lpstr>MODALITIES. Worse: morning; from coffee, liquor and tobacco; lying on right side.  Better :from fresh air, cold water, rest.</vt:lpstr>
      <vt:lpstr> RELATIONSHIP. Bellad; Hyoscy; Stram; Laches; Agaric; Anhalon (time sense disordered; time periods enormously overestimated, thus, minutes seem hours, etc).  DOSE. Tincture and low attenuations.   </vt:lpstr>
      <vt:lpstr>Slide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New</cp:lastModifiedBy>
  <cp:revision>16</cp:revision>
  <dcterms:created xsi:type="dcterms:W3CDTF">2006-08-16T00:00:00Z</dcterms:created>
  <dcterms:modified xsi:type="dcterms:W3CDTF">2019-08-13T05:00:21Z</dcterms:modified>
</cp:coreProperties>
</file>